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07A3-D917-4F01-A925-C2386E24AA3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AAE-6212-412E-B07C-8B3A3B3BB4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41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07A3-D917-4F01-A925-C2386E24AA3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AAE-6212-412E-B07C-8B3A3B3BB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1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07A3-D917-4F01-A925-C2386E24AA3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AAE-6212-412E-B07C-8B3A3B3BB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5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07A3-D917-4F01-A925-C2386E24AA3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AAE-6212-412E-B07C-8B3A3B3BB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7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07A3-D917-4F01-A925-C2386E24AA3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AAE-6212-412E-B07C-8B3A3B3BB4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50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07A3-D917-4F01-A925-C2386E24AA3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AAE-6212-412E-B07C-8B3A3B3BB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9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07A3-D917-4F01-A925-C2386E24AA3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AAE-6212-412E-B07C-8B3A3B3BB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8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07A3-D917-4F01-A925-C2386E24AA3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AAE-6212-412E-B07C-8B3A3B3BB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6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07A3-D917-4F01-A925-C2386E24AA3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AAE-6212-412E-B07C-8B3A3B3BB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9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6EA07A3-D917-4F01-A925-C2386E24AA3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ADEAAE-6212-412E-B07C-8B3A3B3BB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5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07A3-D917-4F01-A925-C2386E24AA3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EAAE-6212-412E-B07C-8B3A3B3BB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6EA07A3-D917-4F01-A925-C2386E24AA3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ADEAAE-6212-412E-B07C-8B3A3B3BB45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20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800" dirty="0">
                <a:solidFill>
                  <a:srgbClr val="FF0000"/>
                </a:solidFill>
              </a:rPr>
              <a:t>امثلة على الخوارزميات وخرائط سير العمليات</a:t>
            </a:r>
            <a:endParaRPr lang="en-US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139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IQ" sz="2400" b="1" u="sng" dirty="0">
                <a:solidFill>
                  <a:srgbClr val="FF0000"/>
                </a:solidFill>
              </a:rPr>
              <a:t>مثال :</a:t>
            </a:r>
            <a:r>
              <a:rPr lang="ar-IQ" sz="2400" dirty="0"/>
              <a:t> أرسم خريطة سير العمليات لقراءة عدد </a:t>
            </a:r>
            <a:r>
              <a:rPr lang="en-US" sz="2400" dirty="0"/>
              <a:t>N</a:t>
            </a:r>
            <a:r>
              <a:rPr lang="ar-IQ" sz="2400" dirty="0"/>
              <a:t> وإيجاد </a:t>
            </a:r>
            <a:r>
              <a:rPr lang="ar-IQ" sz="2400" dirty="0" err="1"/>
              <a:t>مضروبه</a:t>
            </a:r>
            <a:r>
              <a:rPr lang="ar-IQ" sz="2400" dirty="0"/>
              <a:t>  والمعطى بالمعادلة التالية: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N!=N(N-1)(N-2)(N-3)……….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مخطط انسيابي: محطة طرفية 3"/>
          <p:cNvSpPr/>
          <p:nvPr/>
        </p:nvSpPr>
        <p:spPr>
          <a:xfrm>
            <a:off x="1671781" y="932290"/>
            <a:ext cx="1717963" cy="387927"/>
          </a:xfrm>
          <a:prstGeom prst="flowChartTermina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خطط انسيابي: محطة طرفية 4"/>
          <p:cNvSpPr/>
          <p:nvPr/>
        </p:nvSpPr>
        <p:spPr>
          <a:xfrm>
            <a:off x="1454726" y="6509154"/>
            <a:ext cx="1717963" cy="387927"/>
          </a:xfrm>
          <a:prstGeom prst="flowChartTermina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Stop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رابط كسهم مستقيم 6"/>
          <p:cNvCxnSpPr/>
          <p:nvPr/>
        </p:nvCxnSpPr>
        <p:spPr>
          <a:xfrm>
            <a:off x="2530762" y="1323264"/>
            <a:ext cx="0" cy="2743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2518757" y="2180302"/>
            <a:ext cx="0" cy="2743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flipH="1">
            <a:off x="2400992" y="3002762"/>
            <a:ext cx="0" cy="3657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2364048" y="3915445"/>
            <a:ext cx="0" cy="2743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>
            <a:off x="2363583" y="5368182"/>
            <a:ext cx="0" cy="2743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2350653" y="6214444"/>
            <a:ext cx="0" cy="2743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توازي أضلاع 13"/>
          <p:cNvSpPr/>
          <p:nvPr/>
        </p:nvSpPr>
        <p:spPr>
          <a:xfrm>
            <a:off x="1671781" y="1614608"/>
            <a:ext cx="1500909" cy="565694"/>
          </a:xfrm>
          <a:prstGeom prst="parallelogram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5" name="متوازي أضلاع 14"/>
          <p:cNvSpPr/>
          <p:nvPr/>
        </p:nvSpPr>
        <p:spPr>
          <a:xfrm>
            <a:off x="1650536" y="5648750"/>
            <a:ext cx="1500909" cy="565694"/>
          </a:xfrm>
          <a:prstGeom prst="parallelogram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N, Fact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537853" y="2462203"/>
            <a:ext cx="1634837" cy="52551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Fact=1, K=1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1537852" y="3389928"/>
            <a:ext cx="1634837" cy="52551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Fact=Fact*K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معين 18"/>
          <p:cNvSpPr/>
          <p:nvPr/>
        </p:nvSpPr>
        <p:spPr>
          <a:xfrm>
            <a:off x="1671782" y="4191310"/>
            <a:ext cx="1384992" cy="1175018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K&gt;=N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رابط كسهم مستقيم 20"/>
          <p:cNvCxnSpPr/>
          <p:nvPr/>
        </p:nvCxnSpPr>
        <p:spPr>
          <a:xfrm>
            <a:off x="3056773" y="4782097"/>
            <a:ext cx="106218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flipV="1">
            <a:off x="4118956" y="4142017"/>
            <a:ext cx="0" cy="6400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مستطيل 23"/>
          <p:cNvSpPr/>
          <p:nvPr/>
        </p:nvSpPr>
        <p:spPr>
          <a:xfrm>
            <a:off x="3389744" y="3560496"/>
            <a:ext cx="1634837" cy="52551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K=K+1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رابط كسهم مستقيم 25"/>
          <p:cNvCxnSpPr/>
          <p:nvPr/>
        </p:nvCxnSpPr>
        <p:spPr>
          <a:xfrm flipV="1">
            <a:off x="4207161" y="3179652"/>
            <a:ext cx="0" cy="3657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 flipH="1">
            <a:off x="2400991" y="3185642"/>
            <a:ext cx="180617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عنصر نائب للمحتوى 28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2473" y="1620700"/>
            <a:ext cx="3218274" cy="4593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مربع نص 29"/>
          <p:cNvSpPr txBox="1"/>
          <p:nvPr/>
        </p:nvSpPr>
        <p:spPr>
          <a:xfrm>
            <a:off x="3104640" y="443209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2422235" y="5313175"/>
            <a:ext cx="609600" cy="37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556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4" grpId="0" animBg="1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97280" y="83127"/>
            <a:ext cx="10058400" cy="1654233"/>
          </a:xfrm>
        </p:spPr>
        <p:txBody>
          <a:bodyPr anchor="t">
            <a:noAutofit/>
          </a:bodyPr>
          <a:lstStyle/>
          <a:p>
            <a:pPr algn="r" rtl="1"/>
            <a:r>
              <a:rPr lang="ar-IQ" sz="2400" b="1" u="sng" dirty="0">
                <a:solidFill>
                  <a:srgbClr val="FF0000"/>
                </a:solidFill>
              </a:rPr>
              <a:t>مثال:</a:t>
            </a:r>
            <a:r>
              <a:rPr lang="ar-IQ" sz="2400" dirty="0"/>
              <a:t> اكتب الخوارزمية وخريطة سير العمليات المطلوبة لطباعة أول 200 حد في المتوالية الهندسية التي تبدأ بالعدد 5 بحيث يكون معدل التغير 3.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ar-IQ" sz="4400" dirty="0"/>
              <a:t> 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مخطط انسيابي: محطة طرفية 3"/>
          <p:cNvSpPr/>
          <p:nvPr/>
        </p:nvSpPr>
        <p:spPr>
          <a:xfrm>
            <a:off x="1921164" y="609600"/>
            <a:ext cx="1745672" cy="424873"/>
          </a:xfrm>
          <a:prstGeom prst="flowChartTermina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خطط انسيابي: محطة طرفية 4"/>
          <p:cNvSpPr/>
          <p:nvPr/>
        </p:nvSpPr>
        <p:spPr>
          <a:xfrm>
            <a:off x="1874982" y="5594545"/>
            <a:ext cx="1745672" cy="424873"/>
          </a:xfrm>
          <a:prstGeom prst="flowChartTermina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Stop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رابط كسهم مستقيم 6"/>
          <p:cNvCxnSpPr/>
          <p:nvPr/>
        </p:nvCxnSpPr>
        <p:spPr>
          <a:xfrm>
            <a:off x="2794000" y="1034473"/>
            <a:ext cx="0" cy="2743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2794000" y="2792307"/>
            <a:ext cx="0" cy="2743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2794000" y="1877292"/>
            <a:ext cx="0" cy="2743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2793999" y="3766667"/>
            <a:ext cx="0" cy="2743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>
            <a:off x="2807853" y="4591475"/>
            <a:ext cx="0" cy="2743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2770908" y="5314683"/>
            <a:ext cx="0" cy="2743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مستطيل 12"/>
          <p:cNvSpPr/>
          <p:nvPr/>
        </p:nvSpPr>
        <p:spPr>
          <a:xfrm>
            <a:off x="1921164" y="1323110"/>
            <a:ext cx="1699491" cy="5541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سداسي 13"/>
          <p:cNvSpPr/>
          <p:nvPr/>
        </p:nvSpPr>
        <p:spPr>
          <a:xfrm>
            <a:off x="1496291" y="2183170"/>
            <a:ext cx="2595418" cy="609137"/>
          </a:xfrm>
          <a:prstGeom prst="hexagon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I=1, 200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متوازي أضلاع 14"/>
          <p:cNvSpPr/>
          <p:nvPr/>
        </p:nvSpPr>
        <p:spPr>
          <a:xfrm>
            <a:off x="1939636" y="3064703"/>
            <a:ext cx="1708727" cy="701964"/>
          </a:xfrm>
          <a:prstGeom prst="parallelogram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6" name="مستطيل 15"/>
          <p:cNvSpPr/>
          <p:nvPr/>
        </p:nvSpPr>
        <p:spPr>
          <a:xfrm>
            <a:off x="1921163" y="4037293"/>
            <a:ext cx="1699491" cy="5541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N=N+3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2533072" y="4862101"/>
            <a:ext cx="521854" cy="45258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cxnSp>
        <p:nvCxnSpPr>
          <p:cNvPr id="21" name="رابط مستقيم 20"/>
          <p:cNvCxnSpPr/>
          <p:nvPr/>
        </p:nvCxnSpPr>
        <p:spPr>
          <a:xfrm>
            <a:off x="3054926" y="5088392"/>
            <a:ext cx="1655619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flipH="1" flipV="1">
            <a:off x="4701309" y="2487738"/>
            <a:ext cx="0" cy="260065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flipH="1">
            <a:off x="4091709" y="2487738"/>
            <a:ext cx="6096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مجموعة 25"/>
          <p:cNvGrpSpPr>
            <a:grpSpLocks/>
          </p:cNvGrpSpPr>
          <p:nvPr/>
        </p:nvGrpSpPr>
        <p:grpSpPr bwMode="auto">
          <a:xfrm>
            <a:off x="5999017" y="1174942"/>
            <a:ext cx="3636069" cy="4694151"/>
            <a:chOff x="3721" y="2325"/>
            <a:chExt cx="4624" cy="5952"/>
          </a:xfrm>
        </p:grpSpPr>
        <p:sp>
          <p:nvSpPr>
            <p:cNvPr id="27" name="Text Box 179"/>
            <p:cNvSpPr txBox="1">
              <a:spLocks noChangeArrowheads="1"/>
            </p:cNvSpPr>
            <p:nvPr/>
          </p:nvSpPr>
          <p:spPr bwMode="auto">
            <a:xfrm>
              <a:off x="6500" y="2383"/>
              <a:ext cx="1110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r" rtl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START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8" name="AutoShape 180"/>
            <p:cNvCxnSpPr>
              <a:cxnSpLocks noChangeShapeType="1"/>
            </p:cNvCxnSpPr>
            <p:nvPr/>
          </p:nvCxnSpPr>
          <p:spPr bwMode="auto">
            <a:xfrm>
              <a:off x="7085" y="2910"/>
              <a:ext cx="15" cy="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AutoShape 181"/>
            <p:cNvSpPr>
              <a:spLocks noChangeArrowheads="1"/>
            </p:cNvSpPr>
            <p:nvPr/>
          </p:nvSpPr>
          <p:spPr bwMode="auto">
            <a:xfrm>
              <a:off x="6020" y="2325"/>
              <a:ext cx="2115" cy="570"/>
            </a:xfrm>
            <a:prstGeom prst="flowChartTerminator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0" name="Text Box 182"/>
            <p:cNvSpPr txBox="1">
              <a:spLocks noChangeArrowheads="1"/>
            </p:cNvSpPr>
            <p:nvPr/>
          </p:nvSpPr>
          <p:spPr bwMode="auto">
            <a:xfrm>
              <a:off x="3721" y="4694"/>
              <a:ext cx="1448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lumMod val="100000"/>
                      <a:lumOff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r" rtl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N=N+3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AutoShape 183"/>
            <p:cNvSpPr>
              <a:spLocks noChangeArrowheads="1"/>
            </p:cNvSpPr>
            <p:nvPr/>
          </p:nvSpPr>
          <p:spPr bwMode="auto">
            <a:xfrm>
              <a:off x="6245" y="3345"/>
              <a:ext cx="1711" cy="782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2" name="Text Box 184"/>
            <p:cNvSpPr txBox="1">
              <a:spLocks noChangeArrowheads="1"/>
            </p:cNvSpPr>
            <p:nvPr/>
          </p:nvSpPr>
          <p:spPr bwMode="auto">
            <a:xfrm>
              <a:off x="6364" y="3373"/>
              <a:ext cx="1150" cy="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r" rtl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N=5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r" rtl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</a:t>
              </a:r>
              <a:r>
                <a: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=1  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3" name="AutoShape 185"/>
            <p:cNvCxnSpPr>
              <a:cxnSpLocks noChangeShapeType="1"/>
            </p:cNvCxnSpPr>
            <p:nvPr/>
          </p:nvCxnSpPr>
          <p:spPr bwMode="auto">
            <a:xfrm>
              <a:off x="7070" y="7317"/>
              <a:ext cx="15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4" name="Group 186"/>
            <p:cNvGrpSpPr>
              <a:grpSpLocks/>
            </p:cNvGrpSpPr>
            <p:nvPr/>
          </p:nvGrpSpPr>
          <p:grpSpPr bwMode="auto">
            <a:xfrm>
              <a:off x="6020" y="7707"/>
              <a:ext cx="2115" cy="570"/>
              <a:chOff x="5625" y="10425"/>
              <a:chExt cx="2115" cy="570"/>
            </a:xfrm>
          </p:grpSpPr>
          <p:sp>
            <p:nvSpPr>
              <p:cNvPr id="53" name="AutoShape 187"/>
              <p:cNvSpPr>
                <a:spLocks noChangeArrowheads="1"/>
              </p:cNvSpPr>
              <p:nvPr/>
            </p:nvSpPr>
            <p:spPr bwMode="auto">
              <a:xfrm>
                <a:off x="5625" y="10425"/>
                <a:ext cx="2115" cy="570"/>
              </a:xfrm>
              <a:prstGeom prst="flowChartTerminator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" name="Text Box 188"/>
              <p:cNvSpPr txBox="1">
                <a:spLocks noChangeArrowheads="1"/>
              </p:cNvSpPr>
              <p:nvPr/>
            </p:nvSpPr>
            <p:spPr bwMode="auto">
              <a:xfrm>
                <a:off x="6209" y="10468"/>
                <a:ext cx="88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END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35" name="AutoShape 189"/>
            <p:cNvCxnSpPr>
              <a:cxnSpLocks noChangeShapeType="1"/>
            </p:cNvCxnSpPr>
            <p:nvPr/>
          </p:nvCxnSpPr>
          <p:spPr bwMode="auto">
            <a:xfrm>
              <a:off x="7070" y="5535"/>
              <a:ext cx="15" cy="5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AutoShape 190"/>
            <p:cNvCxnSpPr>
              <a:cxnSpLocks noChangeShapeType="1"/>
            </p:cNvCxnSpPr>
            <p:nvPr/>
          </p:nvCxnSpPr>
          <p:spPr bwMode="auto">
            <a:xfrm>
              <a:off x="7100" y="4127"/>
              <a:ext cx="15" cy="6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7" name="Group 191"/>
            <p:cNvGrpSpPr>
              <a:grpSpLocks/>
            </p:cNvGrpSpPr>
            <p:nvPr/>
          </p:nvGrpSpPr>
          <p:grpSpPr bwMode="auto">
            <a:xfrm>
              <a:off x="5780" y="4816"/>
              <a:ext cx="2565" cy="705"/>
              <a:chOff x="2550" y="6840"/>
              <a:chExt cx="2565" cy="705"/>
            </a:xfrm>
          </p:grpSpPr>
          <p:sp>
            <p:nvSpPr>
              <p:cNvPr id="51" name="AutoShape 192"/>
              <p:cNvSpPr>
                <a:spLocks noChangeArrowheads="1"/>
              </p:cNvSpPr>
              <p:nvPr/>
            </p:nvSpPr>
            <p:spPr bwMode="auto">
              <a:xfrm>
                <a:off x="2550" y="6840"/>
                <a:ext cx="2565" cy="705"/>
              </a:xfrm>
              <a:prstGeom prst="flowChartInputOutpu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" name="Text Box 193"/>
              <p:cNvSpPr txBox="1">
                <a:spLocks noChangeArrowheads="1"/>
              </p:cNvSpPr>
              <p:nvPr/>
            </p:nvSpPr>
            <p:spPr bwMode="auto">
              <a:xfrm>
                <a:off x="3180" y="6928"/>
                <a:ext cx="1410" cy="5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l" rt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PRINT N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38" name="AutoShape 194"/>
            <p:cNvSpPr>
              <a:spLocks noChangeArrowheads="1"/>
            </p:cNvSpPr>
            <p:nvPr/>
          </p:nvSpPr>
          <p:spPr bwMode="auto">
            <a:xfrm>
              <a:off x="5945" y="6119"/>
              <a:ext cx="2265" cy="1213"/>
            </a:xfrm>
            <a:prstGeom prst="flowChartDecision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9" name="Text Box 195"/>
            <p:cNvSpPr txBox="1">
              <a:spLocks noChangeArrowheads="1"/>
            </p:cNvSpPr>
            <p:nvPr/>
          </p:nvSpPr>
          <p:spPr bwMode="auto">
            <a:xfrm>
              <a:off x="6530" y="6450"/>
              <a:ext cx="1110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r" rtl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i&lt;200  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40" name="AutoShape 196"/>
            <p:cNvCxnSpPr>
              <a:cxnSpLocks noChangeShapeType="1"/>
            </p:cNvCxnSpPr>
            <p:nvPr/>
          </p:nvCxnSpPr>
          <p:spPr bwMode="auto">
            <a:xfrm flipH="1">
              <a:off x="4590" y="6720"/>
              <a:ext cx="13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1" name="Group 197"/>
            <p:cNvGrpSpPr>
              <a:grpSpLocks/>
            </p:cNvGrpSpPr>
            <p:nvPr/>
          </p:nvGrpSpPr>
          <p:grpSpPr bwMode="auto">
            <a:xfrm>
              <a:off x="3917" y="5803"/>
              <a:ext cx="1349" cy="468"/>
              <a:chOff x="5641" y="4963"/>
              <a:chExt cx="1349" cy="468"/>
            </a:xfrm>
          </p:grpSpPr>
          <p:sp>
            <p:nvSpPr>
              <p:cNvPr id="49" name="AutoShape 198"/>
              <p:cNvSpPr>
                <a:spLocks noChangeArrowheads="1"/>
              </p:cNvSpPr>
              <p:nvPr/>
            </p:nvSpPr>
            <p:spPr bwMode="auto">
              <a:xfrm>
                <a:off x="5641" y="4963"/>
                <a:ext cx="1349" cy="468"/>
              </a:xfrm>
              <a:prstGeom prst="flowChartProcess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" name="Text Box 199"/>
              <p:cNvSpPr txBox="1">
                <a:spLocks noChangeArrowheads="1"/>
              </p:cNvSpPr>
              <p:nvPr/>
            </p:nvSpPr>
            <p:spPr bwMode="auto">
              <a:xfrm>
                <a:off x="5844" y="4986"/>
                <a:ext cx="876" cy="4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i=i+1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42" name="AutoShape 200"/>
            <p:cNvCxnSpPr>
              <a:cxnSpLocks noChangeShapeType="1"/>
            </p:cNvCxnSpPr>
            <p:nvPr/>
          </p:nvCxnSpPr>
          <p:spPr bwMode="auto">
            <a:xfrm flipH="1" flipV="1">
              <a:off x="4591" y="6286"/>
              <a:ext cx="14" cy="4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AutoShape 201"/>
            <p:cNvSpPr>
              <a:spLocks noChangeArrowheads="1"/>
            </p:cNvSpPr>
            <p:nvPr/>
          </p:nvSpPr>
          <p:spPr bwMode="auto">
            <a:xfrm>
              <a:off x="3871" y="4709"/>
              <a:ext cx="1470" cy="526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lumMod val="100000"/>
                      <a:lumOff val="0"/>
                    </a:schemeClr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44" name="AutoShape 202"/>
            <p:cNvCxnSpPr>
              <a:cxnSpLocks noChangeShapeType="1"/>
            </p:cNvCxnSpPr>
            <p:nvPr/>
          </p:nvCxnSpPr>
          <p:spPr bwMode="auto">
            <a:xfrm flipV="1">
              <a:off x="4605" y="5251"/>
              <a:ext cx="1" cy="5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203"/>
            <p:cNvCxnSpPr>
              <a:cxnSpLocks noChangeShapeType="1"/>
            </p:cNvCxnSpPr>
            <p:nvPr/>
          </p:nvCxnSpPr>
          <p:spPr bwMode="auto">
            <a:xfrm flipV="1">
              <a:off x="4635" y="4408"/>
              <a:ext cx="0" cy="2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AutoShape 204"/>
            <p:cNvCxnSpPr>
              <a:cxnSpLocks noChangeShapeType="1"/>
            </p:cNvCxnSpPr>
            <p:nvPr/>
          </p:nvCxnSpPr>
          <p:spPr bwMode="auto">
            <a:xfrm>
              <a:off x="4640" y="4408"/>
              <a:ext cx="24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Text Box 205"/>
            <p:cNvSpPr txBox="1">
              <a:spLocks noChangeArrowheads="1"/>
            </p:cNvSpPr>
            <p:nvPr/>
          </p:nvSpPr>
          <p:spPr bwMode="auto">
            <a:xfrm>
              <a:off x="7201" y="7200"/>
              <a:ext cx="695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r" rtl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8" name="Text Box 206"/>
            <p:cNvSpPr txBox="1">
              <a:spLocks noChangeArrowheads="1"/>
            </p:cNvSpPr>
            <p:nvPr/>
          </p:nvSpPr>
          <p:spPr bwMode="auto">
            <a:xfrm>
              <a:off x="5325" y="6241"/>
              <a:ext cx="695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r" rtl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Yes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853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u="sng" dirty="0">
                <a:solidFill>
                  <a:srgbClr val="0070C0"/>
                </a:solidFill>
              </a:rPr>
              <a:t>الخوارزمية : </a:t>
            </a:r>
            <a:endParaRPr lang="en-US" b="1" u="sng" dirty="0">
              <a:solidFill>
                <a:srgbClr val="0070C0"/>
              </a:solidFill>
            </a:endParaRPr>
          </a:p>
          <a:p>
            <a:pPr algn="r" rtl="1"/>
            <a:r>
              <a:rPr lang="ar-IQ" dirty="0"/>
              <a:t>1) أبدأ </a:t>
            </a:r>
            <a:endParaRPr lang="en-US" dirty="0"/>
          </a:p>
          <a:p>
            <a:pPr algn="r" rtl="1"/>
            <a:r>
              <a:rPr lang="ar-IQ" dirty="0"/>
              <a:t>2) أجعل قيمة أول حد بالمتوالية الهندسية </a:t>
            </a:r>
            <a:r>
              <a:rPr lang="en-US" dirty="0"/>
              <a:t>N=5</a:t>
            </a:r>
            <a:r>
              <a:rPr lang="ar-IQ" dirty="0"/>
              <a:t> وقيمة </a:t>
            </a:r>
            <a:r>
              <a:rPr lang="en-US" dirty="0" err="1"/>
              <a:t>i</a:t>
            </a:r>
            <a:r>
              <a:rPr lang="en-US" dirty="0"/>
              <a:t>=1</a:t>
            </a:r>
            <a:r>
              <a:rPr lang="ar-IQ" dirty="0"/>
              <a:t>.</a:t>
            </a:r>
            <a:endParaRPr lang="en-US" dirty="0"/>
          </a:p>
          <a:p>
            <a:pPr algn="r" rtl="1"/>
            <a:r>
              <a:rPr lang="ar-IQ" dirty="0"/>
              <a:t>3) أطبع قيمة </a:t>
            </a:r>
            <a:r>
              <a:rPr lang="en-US" dirty="0"/>
              <a:t>N</a:t>
            </a:r>
            <a:r>
              <a:rPr lang="ar-IQ" dirty="0"/>
              <a:t>.</a:t>
            </a:r>
            <a:endParaRPr lang="en-US" dirty="0"/>
          </a:p>
          <a:p>
            <a:pPr algn="r" rtl="1"/>
            <a:r>
              <a:rPr lang="ar-IQ" dirty="0"/>
              <a:t>4) أذا كان </a:t>
            </a:r>
            <a:r>
              <a:rPr lang="en-US" dirty="0" err="1"/>
              <a:t>i</a:t>
            </a:r>
            <a:r>
              <a:rPr lang="en-US" dirty="0"/>
              <a:t>&lt;200</a:t>
            </a:r>
            <a:r>
              <a:rPr lang="ar-IQ" dirty="0"/>
              <a:t> فاذهب إلى الخطوة رقم 5 وإلا فانتقل إلى الخطوة </a:t>
            </a:r>
            <a:r>
              <a:rPr lang="en-US" smtClean="0"/>
              <a:t>7</a:t>
            </a:r>
            <a:r>
              <a:rPr lang="ar-IQ" smtClean="0"/>
              <a:t>.</a:t>
            </a:r>
            <a:endParaRPr lang="en-US" dirty="0"/>
          </a:p>
          <a:p>
            <a:pPr algn="r" rtl="1"/>
            <a:r>
              <a:rPr lang="ar-IQ" dirty="0"/>
              <a:t>5) أجعل قيمة </a:t>
            </a:r>
            <a:r>
              <a:rPr lang="en-US" dirty="0" err="1"/>
              <a:t>i</a:t>
            </a:r>
            <a:r>
              <a:rPr lang="en-US" dirty="0"/>
              <a:t>=i+1</a:t>
            </a:r>
            <a:r>
              <a:rPr lang="ar-IQ" dirty="0"/>
              <a:t>.</a:t>
            </a:r>
            <a:endParaRPr lang="en-US" dirty="0"/>
          </a:p>
          <a:p>
            <a:pPr algn="r" rtl="1"/>
            <a:r>
              <a:rPr lang="ar-IQ" dirty="0"/>
              <a:t>6) أجعل قيمة </a:t>
            </a:r>
            <a:r>
              <a:rPr lang="en-US" dirty="0"/>
              <a:t>N=N+3</a:t>
            </a:r>
            <a:r>
              <a:rPr lang="ar-IQ" dirty="0"/>
              <a:t> ثم أذهب إلى الخطوة 3.</a:t>
            </a:r>
            <a:endParaRPr lang="en-US" dirty="0"/>
          </a:p>
          <a:p>
            <a:pPr algn="r" rtl="1"/>
            <a:r>
              <a:rPr lang="ar-IQ" dirty="0"/>
              <a:t>7) توقف. </a:t>
            </a:r>
            <a:endParaRPr lang="en-US" dirty="0"/>
          </a:p>
          <a:p>
            <a:pPr algn="r"/>
            <a:endParaRPr lang="en-US" dirty="0"/>
          </a:p>
        </p:txBody>
      </p:sp>
      <p:grpSp>
        <p:nvGrpSpPr>
          <p:cNvPr id="4" name="مجموعة 3"/>
          <p:cNvGrpSpPr>
            <a:grpSpLocks/>
          </p:cNvGrpSpPr>
          <p:nvPr/>
        </p:nvGrpSpPr>
        <p:grpSpPr bwMode="auto">
          <a:xfrm>
            <a:off x="411017" y="1101051"/>
            <a:ext cx="3636069" cy="4694151"/>
            <a:chOff x="3721" y="2325"/>
            <a:chExt cx="4624" cy="5952"/>
          </a:xfrm>
        </p:grpSpPr>
        <p:sp>
          <p:nvSpPr>
            <p:cNvPr id="5" name="Text Box 179"/>
            <p:cNvSpPr txBox="1">
              <a:spLocks noChangeArrowheads="1"/>
            </p:cNvSpPr>
            <p:nvPr/>
          </p:nvSpPr>
          <p:spPr bwMode="auto">
            <a:xfrm>
              <a:off x="6500" y="2383"/>
              <a:ext cx="1110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r" rtl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START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6" name="AutoShape 180"/>
            <p:cNvCxnSpPr>
              <a:cxnSpLocks noChangeShapeType="1"/>
            </p:cNvCxnSpPr>
            <p:nvPr/>
          </p:nvCxnSpPr>
          <p:spPr bwMode="auto">
            <a:xfrm>
              <a:off x="7085" y="2910"/>
              <a:ext cx="15" cy="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AutoShape 181"/>
            <p:cNvSpPr>
              <a:spLocks noChangeArrowheads="1"/>
            </p:cNvSpPr>
            <p:nvPr/>
          </p:nvSpPr>
          <p:spPr bwMode="auto">
            <a:xfrm>
              <a:off x="6020" y="2325"/>
              <a:ext cx="2115" cy="570"/>
            </a:xfrm>
            <a:prstGeom prst="flowChartTerminator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Text Box 182"/>
            <p:cNvSpPr txBox="1">
              <a:spLocks noChangeArrowheads="1"/>
            </p:cNvSpPr>
            <p:nvPr/>
          </p:nvSpPr>
          <p:spPr bwMode="auto">
            <a:xfrm>
              <a:off x="3721" y="4694"/>
              <a:ext cx="1448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lumMod val="100000"/>
                      <a:lumOff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r" rtl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N=N+3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AutoShape 183"/>
            <p:cNvSpPr>
              <a:spLocks noChangeArrowheads="1"/>
            </p:cNvSpPr>
            <p:nvPr/>
          </p:nvSpPr>
          <p:spPr bwMode="auto">
            <a:xfrm>
              <a:off x="6245" y="3345"/>
              <a:ext cx="1711" cy="782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Text Box 184"/>
            <p:cNvSpPr txBox="1">
              <a:spLocks noChangeArrowheads="1"/>
            </p:cNvSpPr>
            <p:nvPr/>
          </p:nvSpPr>
          <p:spPr bwMode="auto">
            <a:xfrm>
              <a:off x="6364" y="3373"/>
              <a:ext cx="1150" cy="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r" rtl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N=5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r" rtl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i=1  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1" name="AutoShape 185"/>
            <p:cNvCxnSpPr>
              <a:cxnSpLocks noChangeShapeType="1"/>
            </p:cNvCxnSpPr>
            <p:nvPr/>
          </p:nvCxnSpPr>
          <p:spPr bwMode="auto">
            <a:xfrm>
              <a:off x="7070" y="7317"/>
              <a:ext cx="15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2" name="Group 186"/>
            <p:cNvGrpSpPr>
              <a:grpSpLocks/>
            </p:cNvGrpSpPr>
            <p:nvPr/>
          </p:nvGrpSpPr>
          <p:grpSpPr bwMode="auto">
            <a:xfrm>
              <a:off x="6020" y="7707"/>
              <a:ext cx="2115" cy="570"/>
              <a:chOff x="5625" y="10425"/>
              <a:chExt cx="2115" cy="570"/>
            </a:xfrm>
          </p:grpSpPr>
          <p:sp>
            <p:nvSpPr>
              <p:cNvPr id="31" name="AutoShape 187"/>
              <p:cNvSpPr>
                <a:spLocks noChangeArrowheads="1"/>
              </p:cNvSpPr>
              <p:nvPr/>
            </p:nvSpPr>
            <p:spPr bwMode="auto">
              <a:xfrm>
                <a:off x="5625" y="10425"/>
                <a:ext cx="2115" cy="570"/>
              </a:xfrm>
              <a:prstGeom prst="flowChartTerminator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" name="Text Box 188"/>
              <p:cNvSpPr txBox="1">
                <a:spLocks noChangeArrowheads="1"/>
              </p:cNvSpPr>
              <p:nvPr/>
            </p:nvSpPr>
            <p:spPr bwMode="auto">
              <a:xfrm>
                <a:off x="6209" y="10468"/>
                <a:ext cx="88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END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13" name="AutoShape 189"/>
            <p:cNvCxnSpPr>
              <a:cxnSpLocks noChangeShapeType="1"/>
            </p:cNvCxnSpPr>
            <p:nvPr/>
          </p:nvCxnSpPr>
          <p:spPr bwMode="auto">
            <a:xfrm>
              <a:off x="7070" y="5535"/>
              <a:ext cx="15" cy="5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90"/>
            <p:cNvCxnSpPr>
              <a:cxnSpLocks noChangeShapeType="1"/>
            </p:cNvCxnSpPr>
            <p:nvPr/>
          </p:nvCxnSpPr>
          <p:spPr bwMode="auto">
            <a:xfrm>
              <a:off x="7100" y="4127"/>
              <a:ext cx="15" cy="6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5" name="Group 191"/>
            <p:cNvGrpSpPr>
              <a:grpSpLocks/>
            </p:cNvGrpSpPr>
            <p:nvPr/>
          </p:nvGrpSpPr>
          <p:grpSpPr bwMode="auto">
            <a:xfrm>
              <a:off x="5780" y="4816"/>
              <a:ext cx="2565" cy="705"/>
              <a:chOff x="2550" y="6840"/>
              <a:chExt cx="2565" cy="705"/>
            </a:xfrm>
          </p:grpSpPr>
          <p:sp>
            <p:nvSpPr>
              <p:cNvPr id="29" name="AutoShape 192"/>
              <p:cNvSpPr>
                <a:spLocks noChangeArrowheads="1"/>
              </p:cNvSpPr>
              <p:nvPr/>
            </p:nvSpPr>
            <p:spPr bwMode="auto">
              <a:xfrm>
                <a:off x="2550" y="6840"/>
                <a:ext cx="2565" cy="705"/>
              </a:xfrm>
              <a:prstGeom prst="flowChartInputOutpu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" name="Text Box 193"/>
              <p:cNvSpPr txBox="1">
                <a:spLocks noChangeArrowheads="1"/>
              </p:cNvSpPr>
              <p:nvPr/>
            </p:nvSpPr>
            <p:spPr bwMode="auto">
              <a:xfrm>
                <a:off x="3180" y="6928"/>
                <a:ext cx="1410" cy="5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l" rt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PRINT N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16" name="AutoShape 194"/>
            <p:cNvSpPr>
              <a:spLocks noChangeArrowheads="1"/>
            </p:cNvSpPr>
            <p:nvPr/>
          </p:nvSpPr>
          <p:spPr bwMode="auto">
            <a:xfrm>
              <a:off x="5945" y="6119"/>
              <a:ext cx="2265" cy="1213"/>
            </a:xfrm>
            <a:prstGeom prst="flowChartDecision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Text Box 195"/>
            <p:cNvSpPr txBox="1">
              <a:spLocks noChangeArrowheads="1"/>
            </p:cNvSpPr>
            <p:nvPr/>
          </p:nvSpPr>
          <p:spPr bwMode="auto">
            <a:xfrm>
              <a:off x="6530" y="6450"/>
              <a:ext cx="1110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r" rtl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i&lt;200  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8" name="AutoShape 196"/>
            <p:cNvCxnSpPr>
              <a:cxnSpLocks noChangeShapeType="1"/>
            </p:cNvCxnSpPr>
            <p:nvPr/>
          </p:nvCxnSpPr>
          <p:spPr bwMode="auto">
            <a:xfrm flipH="1">
              <a:off x="4590" y="6720"/>
              <a:ext cx="13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9" name="Group 197"/>
            <p:cNvGrpSpPr>
              <a:grpSpLocks/>
            </p:cNvGrpSpPr>
            <p:nvPr/>
          </p:nvGrpSpPr>
          <p:grpSpPr bwMode="auto">
            <a:xfrm>
              <a:off x="3917" y="5803"/>
              <a:ext cx="1349" cy="468"/>
              <a:chOff x="5641" y="4963"/>
              <a:chExt cx="1349" cy="468"/>
            </a:xfrm>
          </p:grpSpPr>
          <p:sp>
            <p:nvSpPr>
              <p:cNvPr id="27" name="AutoShape 198"/>
              <p:cNvSpPr>
                <a:spLocks noChangeArrowheads="1"/>
              </p:cNvSpPr>
              <p:nvPr/>
            </p:nvSpPr>
            <p:spPr bwMode="auto">
              <a:xfrm>
                <a:off x="5641" y="4963"/>
                <a:ext cx="1349" cy="468"/>
              </a:xfrm>
              <a:prstGeom prst="flowChartProcess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" name="Text Box 199"/>
              <p:cNvSpPr txBox="1">
                <a:spLocks noChangeArrowheads="1"/>
              </p:cNvSpPr>
              <p:nvPr/>
            </p:nvSpPr>
            <p:spPr bwMode="auto">
              <a:xfrm>
                <a:off x="5844" y="4986"/>
                <a:ext cx="876" cy="4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r" rtl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i=i+1</a:t>
                </a:r>
                <a:endParaRPr lang="en-US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cxnSp>
          <p:nvCxnSpPr>
            <p:cNvPr id="20" name="AutoShape 200"/>
            <p:cNvCxnSpPr>
              <a:cxnSpLocks noChangeShapeType="1"/>
            </p:cNvCxnSpPr>
            <p:nvPr/>
          </p:nvCxnSpPr>
          <p:spPr bwMode="auto">
            <a:xfrm flipH="1" flipV="1">
              <a:off x="4591" y="6286"/>
              <a:ext cx="14" cy="4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AutoShape 201"/>
            <p:cNvSpPr>
              <a:spLocks noChangeArrowheads="1"/>
            </p:cNvSpPr>
            <p:nvPr/>
          </p:nvSpPr>
          <p:spPr bwMode="auto">
            <a:xfrm>
              <a:off x="3871" y="4709"/>
              <a:ext cx="1470" cy="526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lumMod val="100000"/>
                      <a:lumOff val="0"/>
                    </a:schemeClr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22" name="AutoShape 202"/>
            <p:cNvCxnSpPr>
              <a:cxnSpLocks noChangeShapeType="1"/>
            </p:cNvCxnSpPr>
            <p:nvPr/>
          </p:nvCxnSpPr>
          <p:spPr bwMode="auto">
            <a:xfrm flipV="1">
              <a:off x="4605" y="5251"/>
              <a:ext cx="1" cy="5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203"/>
            <p:cNvCxnSpPr>
              <a:cxnSpLocks noChangeShapeType="1"/>
            </p:cNvCxnSpPr>
            <p:nvPr/>
          </p:nvCxnSpPr>
          <p:spPr bwMode="auto">
            <a:xfrm flipV="1">
              <a:off x="4635" y="4408"/>
              <a:ext cx="0" cy="2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04"/>
            <p:cNvCxnSpPr>
              <a:cxnSpLocks noChangeShapeType="1"/>
            </p:cNvCxnSpPr>
            <p:nvPr/>
          </p:nvCxnSpPr>
          <p:spPr bwMode="auto">
            <a:xfrm>
              <a:off x="4640" y="4408"/>
              <a:ext cx="24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Text Box 205"/>
            <p:cNvSpPr txBox="1">
              <a:spLocks noChangeArrowheads="1"/>
            </p:cNvSpPr>
            <p:nvPr/>
          </p:nvSpPr>
          <p:spPr bwMode="auto">
            <a:xfrm>
              <a:off x="7201" y="7200"/>
              <a:ext cx="695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r" rtl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 Box 206"/>
            <p:cNvSpPr txBox="1">
              <a:spLocks noChangeArrowheads="1"/>
            </p:cNvSpPr>
            <p:nvPr/>
          </p:nvSpPr>
          <p:spPr bwMode="auto">
            <a:xfrm>
              <a:off x="5325" y="6241"/>
              <a:ext cx="695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r" rtl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Yes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11606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أثر رجعي">
  <a:themeElements>
    <a:clrScheme name="أثر رجعي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أثر رجعي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ثر رجعي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</TotalTime>
  <Words>172</Words>
  <Application>Microsoft Office PowerPoint</Application>
  <PresentationFormat>شاشة عريضة</PresentationFormat>
  <Paragraphs>54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أثر رجعي</vt:lpstr>
      <vt:lpstr>امثلة على الخوارزميات وخرائط سير العمليات</vt:lpstr>
      <vt:lpstr>مثال : أرسم خريطة سير العمليات لقراءة عدد N وإيجاد مضروبه  والمعطى بالمعادلة التالية: N!=N(N-1)(N-2)(N-3)………. </vt:lpstr>
      <vt:lpstr>مثال: اكتب الخوارزمية وخريطة سير العمليات المطلوبة لطباعة أول 200 حد في المتوالية الهندسية التي تبدأ بالعدد 5 بحيث يكون معدل التغير 3.   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TOSHIBA</dc:creator>
  <cp:lastModifiedBy>TOSHIBA</cp:lastModifiedBy>
  <cp:revision>10</cp:revision>
  <dcterms:created xsi:type="dcterms:W3CDTF">2021-02-09T18:07:41Z</dcterms:created>
  <dcterms:modified xsi:type="dcterms:W3CDTF">2021-02-13T12:04:09Z</dcterms:modified>
</cp:coreProperties>
</file>